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9" roundtripDataSignature="AMtx7mhtu5OOMCLm6UXGwsmfsMB20Yn+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c6cd11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c6cd11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1a8e6f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51a8e6f2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27498">
            <a:off x="10702981" y="-2172290"/>
            <a:ext cx="12515987" cy="124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028700" y="7318177"/>
            <a:ext cx="10533973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A Novel Approach to Space Fuel Cells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028700" y="4409475"/>
            <a:ext cx="90663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AstraCell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44499" l="3266" r="67450" t="16403"/>
          <a:stretch/>
        </p:blipFill>
        <p:spPr>
          <a:xfrm>
            <a:off x="3302308" y="1231059"/>
            <a:ext cx="2993378" cy="299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980573">
            <a:off x="-8657783" y="1419816"/>
            <a:ext cx="15346502" cy="557373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 txBox="1"/>
          <p:nvPr/>
        </p:nvSpPr>
        <p:spPr>
          <a:xfrm>
            <a:off x="5328999" y="405216"/>
            <a:ext cx="1268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Market Ingress</a:t>
            </a: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 Plan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1138751" y="5594034"/>
            <a:ext cx="2999527" cy="7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Phase I</a:t>
            </a:r>
            <a:endParaRPr/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20723" y="3805609"/>
            <a:ext cx="4100425" cy="560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138650" y="3805610"/>
            <a:ext cx="4100425" cy="560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0"/>
          <p:cNvGrpSpPr/>
          <p:nvPr/>
        </p:nvGrpSpPr>
        <p:grpSpPr>
          <a:xfrm>
            <a:off x="5364076" y="3525236"/>
            <a:ext cx="3773700" cy="783764"/>
            <a:chOff x="5125801" y="3520236"/>
            <a:chExt cx="3773700" cy="783764"/>
          </a:xfrm>
        </p:grpSpPr>
        <p:sp>
          <p:nvSpPr>
            <p:cNvPr id="225" name="Google Shape;225;p10"/>
            <p:cNvSpPr/>
            <p:nvPr/>
          </p:nvSpPr>
          <p:spPr>
            <a:xfrm>
              <a:off x="5461386" y="3520236"/>
              <a:ext cx="2961791" cy="783764"/>
            </a:xfrm>
            <a:custGeom>
              <a:rect b="b" l="l" r="r" t="t"/>
              <a:pathLst>
                <a:path extrusionOk="0" h="436030" w="1647728">
                  <a:moveTo>
                    <a:pt x="0" y="0"/>
                  </a:moveTo>
                  <a:lnTo>
                    <a:pt x="1647728" y="0"/>
                  </a:lnTo>
                  <a:lnTo>
                    <a:pt x="1647728" y="436030"/>
                  </a:lnTo>
                  <a:lnTo>
                    <a:pt x="0" y="436030"/>
                  </a:lnTo>
                  <a:close/>
                </a:path>
              </a:pathLst>
            </a:custGeom>
            <a:solidFill>
              <a:srgbClr val="76A7D0"/>
            </a:solidFill>
            <a:ln>
              <a:noFill/>
            </a:ln>
          </p:spPr>
        </p:sp>
        <p:sp>
          <p:nvSpPr>
            <p:cNvPr id="226" name="Google Shape;226;p10"/>
            <p:cNvSpPr txBox="1"/>
            <p:nvPr/>
          </p:nvSpPr>
          <p:spPr>
            <a:xfrm>
              <a:off x="5125801" y="3601488"/>
              <a:ext cx="3773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1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Phase II</a:t>
              </a:r>
              <a:endParaRPr b="1"/>
            </a:p>
          </p:txBody>
        </p:sp>
      </p:grpSp>
      <p:pic>
        <p:nvPicPr>
          <p:cNvPr id="227" name="Google Shape;22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9175428" y="3805597"/>
            <a:ext cx="4101776" cy="560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0"/>
          <p:cNvGrpSpPr/>
          <p:nvPr/>
        </p:nvGrpSpPr>
        <p:grpSpPr>
          <a:xfrm>
            <a:off x="9407881" y="3520319"/>
            <a:ext cx="3773700" cy="793575"/>
            <a:chOff x="9228281" y="3520307"/>
            <a:chExt cx="3773700" cy="793575"/>
          </a:xfrm>
        </p:grpSpPr>
        <p:sp>
          <p:nvSpPr>
            <p:cNvPr id="229" name="Google Shape;229;p10"/>
            <p:cNvSpPr/>
            <p:nvPr/>
          </p:nvSpPr>
          <p:spPr>
            <a:xfrm>
              <a:off x="9615705" y="3520307"/>
              <a:ext cx="2998865" cy="793575"/>
            </a:xfrm>
            <a:custGeom>
              <a:rect b="b" l="l" r="r" t="t"/>
              <a:pathLst>
                <a:path extrusionOk="0" h="436030" w="1647728">
                  <a:moveTo>
                    <a:pt x="0" y="0"/>
                  </a:moveTo>
                  <a:lnTo>
                    <a:pt x="1647728" y="0"/>
                  </a:lnTo>
                  <a:lnTo>
                    <a:pt x="1647728" y="436030"/>
                  </a:lnTo>
                  <a:lnTo>
                    <a:pt x="0" y="436030"/>
                  </a:lnTo>
                  <a:close/>
                </a:path>
              </a:pathLst>
            </a:custGeom>
            <a:solidFill>
              <a:srgbClr val="97ABBC"/>
            </a:solidFill>
            <a:ln>
              <a:noFill/>
            </a:ln>
          </p:spPr>
        </p:sp>
        <p:sp>
          <p:nvSpPr>
            <p:cNvPr id="230" name="Google Shape;230;p10"/>
            <p:cNvSpPr txBox="1"/>
            <p:nvPr/>
          </p:nvSpPr>
          <p:spPr>
            <a:xfrm>
              <a:off x="9228281" y="3601488"/>
              <a:ext cx="3773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1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Phase III</a:t>
              </a:r>
              <a:endParaRPr b="1"/>
            </a:p>
          </p:txBody>
        </p:sp>
      </p:grpSp>
      <p:sp>
        <p:nvSpPr>
          <p:cNvPr id="231" name="Google Shape;231;p10"/>
          <p:cNvSpPr txBox="1"/>
          <p:nvPr/>
        </p:nvSpPr>
        <p:spPr>
          <a:xfrm>
            <a:off x="1385750" y="4841975"/>
            <a:ext cx="29994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Gain industry credibility through further research and testing</a:t>
            </a:r>
            <a:endParaRPr sz="3400"/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49219">
            <a:off x="17600284" y="9691807"/>
            <a:ext cx="115471" cy="11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8">
            <a:alphaModFix/>
          </a:blip>
          <a:srcRect b="44499" l="2545" r="65566" t="16991"/>
          <a:stretch/>
        </p:blipFill>
        <p:spPr>
          <a:xfrm>
            <a:off x="17280924" y="9418302"/>
            <a:ext cx="733380" cy="66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3368063" y="3805622"/>
            <a:ext cx="4100425" cy="560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0"/>
          <p:cNvGrpSpPr/>
          <p:nvPr/>
        </p:nvGrpSpPr>
        <p:grpSpPr>
          <a:xfrm>
            <a:off x="13689950" y="3510094"/>
            <a:ext cx="3093600" cy="793575"/>
            <a:chOff x="13689950" y="3510094"/>
            <a:chExt cx="3093600" cy="793575"/>
          </a:xfrm>
        </p:grpSpPr>
        <p:sp>
          <p:nvSpPr>
            <p:cNvPr id="236" name="Google Shape;236;p10"/>
            <p:cNvSpPr/>
            <p:nvPr/>
          </p:nvSpPr>
          <p:spPr>
            <a:xfrm>
              <a:off x="13736987" y="3510094"/>
              <a:ext cx="2998865" cy="793575"/>
            </a:xfrm>
            <a:custGeom>
              <a:rect b="b" l="l" r="r" t="t"/>
              <a:pathLst>
                <a:path extrusionOk="0" h="436030" w="1647728">
                  <a:moveTo>
                    <a:pt x="0" y="0"/>
                  </a:moveTo>
                  <a:lnTo>
                    <a:pt x="1647728" y="0"/>
                  </a:lnTo>
                  <a:lnTo>
                    <a:pt x="1647728" y="436030"/>
                  </a:lnTo>
                  <a:lnTo>
                    <a:pt x="0" y="43603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</p:sp>
        <p:sp>
          <p:nvSpPr>
            <p:cNvPr id="237" name="Google Shape;237;p10"/>
            <p:cNvSpPr txBox="1"/>
            <p:nvPr/>
          </p:nvSpPr>
          <p:spPr>
            <a:xfrm>
              <a:off x="13689950" y="3591375"/>
              <a:ext cx="30936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1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Phase IV</a:t>
              </a:r>
              <a:endParaRPr b="1"/>
            </a:p>
          </p:txBody>
        </p:sp>
      </p:grpSp>
      <p:grpSp>
        <p:nvGrpSpPr>
          <p:cNvPr id="238" name="Google Shape;238;p10"/>
          <p:cNvGrpSpPr/>
          <p:nvPr/>
        </p:nvGrpSpPr>
        <p:grpSpPr>
          <a:xfrm>
            <a:off x="1571510" y="3520324"/>
            <a:ext cx="2998865" cy="793575"/>
            <a:chOff x="1656847" y="3520324"/>
            <a:chExt cx="2998865" cy="793575"/>
          </a:xfrm>
        </p:grpSpPr>
        <p:sp>
          <p:nvSpPr>
            <p:cNvPr id="239" name="Google Shape;239;p10"/>
            <p:cNvSpPr/>
            <p:nvPr/>
          </p:nvSpPr>
          <p:spPr>
            <a:xfrm>
              <a:off x="1656847" y="3520324"/>
              <a:ext cx="2998865" cy="793575"/>
            </a:xfrm>
            <a:custGeom>
              <a:rect b="b" l="l" r="r" t="t"/>
              <a:pathLst>
                <a:path extrusionOk="0" h="436030" w="1647728">
                  <a:moveTo>
                    <a:pt x="0" y="0"/>
                  </a:moveTo>
                  <a:lnTo>
                    <a:pt x="1647728" y="0"/>
                  </a:lnTo>
                  <a:lnTo>
                    <a:pt x="1647728" y="436030"/>
                  </a:lnTo>
                  <a:lnTo>
                    <a:pt x="0" y="436030"/>
                  </a:lnTo>
                  <a:close/>
                </a:path>
              </a:pathLst>
            </a:custGeom>
            <a:solidFill>
              <a:srgbClr val="0F77C2"/>
            </a:solidFill>
            <a:ln>
              <a:noFill/>
            </a:ln>
          </p:spPr>
        </p:sp>
        <p:sp>
          <p:nvSpPr>
            <p:cNvPr id="240" name="Google Shape;240;p10"/>
            <p:cNvSpPr txBox="1"/>
            <p:nvPr/>
          </p:nvSpPr>
          <p:spPr>
            <a:xfrm>
              <a:off x="1694402" y="3591375"/>
              <a:ext cx="29613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100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Phase I</a:t>
              </a:r>
              <a:endParaRPr b="1"/>
            </a:p>
          </p:txBody>
        </p:sp>
      </p:grpSp>
      <p:sp>
        <p:nvSpPr>
          <p:cNvPr id="241" name="Google Shape;241;p10"/>
          <p:cNvSpPr txBox="1"/>
          <p:nvPr/>
        </p:nvSpPr>
        <p:spPr>
          <a:xfrm>
            <a:off x="5415825" y="4841975"/>
            <a:ext cx="32193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Reach into the aerospace market and graphene (initial profit)</a:t>
            </a:r>
            <a:endParaRPr i="0" sz="3999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13741725" y="4841975"/>
            <a:ext cx="3353100" cy="3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Expanding into more biological components to achieve 100% green fuel cell</a:t>
            </a:r>
            <a:endParaRPr sz="3400"/>
          </a:p>
        </p:txBody>
      </p:sp>
      <p:sp>
        <p:nvSpPr>
          <p:cNvPr id="243" name="Google Shape;243;p10"/>
          <p:cNvSpPr txBox="1"/>
          <p:nvPr/>
        </p:nvSpPr>
        <p:spPr>
          <a:xfrm>
            <a:off x="9395275" y="4841975"/>
            <a:ext cx="32193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Begin to produce fuel cell components based on completed POC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c6cd110e_0_1"/>
          <p:cNvSpPr txBox="1"/>
          <p:nvPr/>
        </p:nvSpPr>
        <p:spPr>
          <a:xfrm>
            <a:off x="583688" y="5818150"/>
            <a:ext cx="10725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“To confine our attention to terrestrial matters would be to limit the human spirit.”</a:t>
            </a:r>
            <a:endParaRPr sz="4400">
              <a:solidFill>
                <a:srgbClr val="8DABC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- Stephen Hawking</a:t>
            </a:r>
            <a:endParaRPr sz="4400">
              <a:solidFill>
                <a:srgbClr val="8DABC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9" name="Google Shape;249;g124c6cd110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02976">
            <a:off x="12398540" y="-2594895"/>
            <a:ext cx="12394995" cy="1267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24c6cd110e_0_1"/>
          <p:cNvPicPr preferRelativeResize="0"/>
          <p:nvPr/>
        </p:nvPicPr>
        <p:blipFill rotWithShape="1">
          <a:blip r:embed="rId4">
            <a:alphaModFix/>
          </a:blip>
          <a:srcRect b="4386" l="1912" r="0" t="2676"/>
          <a:stretch/>
        </p:blipFill>
        <p:spPr>
          <a:xfrm>
            <a:off x="1807925" y="2434350"/>
            <a:ext cx="8277451" cy="2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980573">
            <a:off x="-9754201" y="-1071680"/>
            <a:ext cx="15346502" cy="55737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6348962" y="405216"/>
            <a:ext cx="11662940" cy="157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Space Today</a:t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 rot="-1821028">
            <a:off x="900553" y="2971421"/>
            <a:ext cx="6532610" cy="5657850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0F77C2"/>
          </a:solidFill>
          <a:ln>
            <a:noFill/>
          </a:ln>
        </p:spPr>
      </p:sp>
      <p:sp>
        <p:nvSpPr>
          <p:cNvPr id="95" name="Google Shape;95;p3"/>
          <p:cNvSpPr/>
          <p:nvPr/>
        </p:nvSpPr>
        <p:spPr>
          <a:xfrm rot="-1821028">
            <a:off x="6415980" y="2971421"/>
            <a:ext cx="6532610" cy="5657850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76A7D0"/>
          </a:solidFill>
          <a:ln>
            <a:noFill/>
          </a:ln>
        </p:spPr>
      </p:sp>
      <p:sp>
        <p:nvSpPr>
          <p:cNvPr id="96" name="Google Shape;96;p3"/>
          <p:cNvSpPr/>
          <p:nvPr/>
        </p:nvSpPr>
        <p:spPr>
          <a:xfrm rot="-1820080">
            <a:off x="11889256" y="2853010"/>
            <a:ext cx="6539803" cy="5664080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97ABBC"/>
          </a:solidFill>
          <a:ln>
            <a:noFill/>
          </a:ln>
        </p:spPr>
      </p:sp>
      <p:sp>
        <p:nvSpPr>
          <p:cNvPr id="97" name="Google Shape;97;p3"/>
          <p:cNvSpPr txBox="1"/>
          <p:nvPr/>
        </p:nvSpPr>
        <p:spPr>
          <a:xfrm>
            <a:off x="1878808" y="3647707"/>
            <a:ext cx="3789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1.4 T</a:t>
            </a:r>
            <a:endParaRPr sz="14500"/>
          </a:p>
        </p:txBody>
      </p:sp>
      <p:sp>
        <p:nvSpPr>
          <p:cNvPr id="98" name="Google Shape;98;p3"/>
          <p:cNvSpPr txBox="1"/>
          <p:nvPr/>
        </p:nvSpPr>
        <p:spPr>
          <a:xfrm>
            <a:off x="7416848" y="3647696"/>
            <a:ext cx="3789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1.7 B</a:t>
            </a:r>
            <a:endParaRPr sz="14500"/>
          </a:p>
        </p:txBody>
      </p:sp>
      <p:sp>
        <p:nvSpPr>
          <p:cNvPr id="99" name="Google Shape;99;p3"/>
          <p:cNvSpPr txBox="1"/>
          <p:nvPr/>
        </p:nvSpPr>
        <p:spPr>
          <a:xfrm>
            <a:off x="12482322" y="3647707"/>
            <a:ext cx="3789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 K</a:t>
            </a:r>
            <a:endParaRPr sz="14500"/>
          </a:p>
        </p:txBody>
      </p:sp>
      <p:sp>
        <p:nvSpPr>
          <p:cNvPr id="100" name="Google Shape;100;p3"/>
          <p:cNvSpPr txBox="1"/>
          <p:nvPr/>
        </p:nvSpPr>
        <p:spPr>
          <a:xfrm>
            <a:off x="7942509" y="6224861"/>
            <a:ext cx="3479552" cy="1698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37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Projected Space Tourism Market by 2027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13414922" y="6224861"/>
            <a:ext cx="34797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37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Current </a:t>
            </a:r>
            <a:r>
              <a:rPr lang="en-US" sz="4037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PEMFC</a:t>
            </a:r>
            <a:r>
              <a:rPr b="0" i="0" lang="en-US" sz="4037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Cell Lifetime</a:t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44499" l="2545" r="65566" t="16991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2427082" y="6080985"/>
            <a:ext cx="3479552" cy="1698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37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Projected Space Consumerism Market by 2030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2647" r="9142" t="11791"/>
          <a:stretch/>
        </p:blipFill>
        <p:spPr>
          <a:xfrm rot="-292207">
            <a:off x="-2017165" y="-3322459"/>
            <a:ext cx="13420361" cy="442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94970">
            <a:off x="3062883" y="2247209"/>
            <a:ext cx="1223372" cy="352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7447" y="2550864"/>
            <a:ext cx="4231384" cy="303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06731" y="2747639"/>
            <a:ext cx="3196581" cy="26371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7700810" y="287338"/>
            <a:ext cx="10137225" cy="157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Our Solution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500430" y="5829346"/>
            <a:ext cx="504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Hybrid System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379662" y="5829350"/>
            <a:ext cx="548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Honeycomb Design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12769423" y="5829346"/>
            <a:ext cx="410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Greener Fuel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804450" y="7791832"/>
            <a:ext cx="160746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37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AstraCell is a hybrid enzymatic fuel cell that utilizes a honeycomb system to create a powerful and sustainable alternative for the space industry.</a:t>
            </a:r>
            <a:endParaRPr>
              <a:solidFill>
                <a:srgbClr val="8DABC8"/>
              </a:solidFill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 b="44499" l="2545" r="65566" t="16991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02976">
            <a:off x="-8291194" y="-11391461"/>
            <a:ext cx="12394995" cy="1267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1973501" y="2256876"/>
            <a:ext cx="3863086" cy="6633801"/>
          </a:xfrm>
          <a:custGeom>
            <a:rect b="b" l="l" r="r" t="t"/>
            <a:pathLst>
              <a:path extrusionOk="0" h="9901196" w="5765800">
                <a:moveTo>
                  <a:pt x="5765800" y="0"/>
                </a:moveTo>
                <a:lnTo>
                  <a:pt x="5765800" y="9901196"/>
                </a:lnTo>
                <a:lnTo>
                  <a:pt x="2881630" y="8913136"/>
                </a:lnTo>
                <a:lnTo>
                  <a:pt x="0" y="9901196"/>
                </a:lnTo>
                <a:lnTo>
                  <a:pt x="3810" y="7136338"/>
                </a:lnTo>
                <a:lnTo>
                  <a:pt x="8890" y="1289849"/>
                </a:lnTo>
                <a:lnTo>
                  <a:pt x="1016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0F77C2"/>
          </a:solidFill>
          <a:ln>
            <a:noFill/>
          </a:ln>
        </p:spPr>
      </p:sp>
      <p:sp>
        <p:nvSpPr>
          <p:cNvPr id="124" name="Google Shape;124;p5"/>
          <p:cNvSpPr/>
          <p:nvPr/>
        </p:nvSpPr>
        <p:spPr>
          <a:xfrm>
            <a:off x="7662146" y="2256876"/>
            <a:ext cx="3863086" cy="6633801"/>
          </a:xfrm>
          <a:custGeom>
            <a:rect b="b" l="l" r="r" t="t"/>
            <a:pathLst>
              <a:path extrusionOk="0" h="9901196" w="5765800">
                <a:moveTo>
                  <a:pt x="5765800" y="0"/>
                </a:moveTo>
                <a:lnTo>
                  <a:pt x="5765800" y="9901196"/>
                </a:lnTo>
                <a:lnTo>
                  <a:pt x="2881630" y="8913136"/>
                </a:lnTo>
                <a:lnTo>
                  <a:pt x="0" y="9901196"/>
                </a:lnTo>
                <a:lnTo>
                  <a:pt x="3810" y="7136338"/>
                </a:lnTo>
                <a:lnTo>
                  <a:pt x="8890" y="1289849"/>
                </a:lnTo>
                <a:lnTo>
                  <a:pt x="1016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76A7D0"/>
          </a:solidFill>
          <a:ln>
            <a:noFill/>
          </a:ln>
        </p:spPr>
      </p:sp>
      <p:sp>
        <p:nvSpPr>
          <p:cNvPr id="125" name="Google Shape;125;p5"/>
          <p:cNvSpPr/>
          <p:nvPr/>
        </p:nvSpPr>
        <p:spPr>
          <a:xfrm>
            <a:off x="13646700" y="2256876"/>
            <a:ext cx="3861455" cy="6631000"/>
          </a:xfrm>
          <a:custGeom>
            <a:rect b="b" l="l" r="r" t="t"/>
            <a:pathLst>
              <a:path extrusionOk="0" h="9901196" w="5765800">
                <a:moveTo>
                  <a:pt x="5765800" y="0"/>
                </a:moveTo>
                <a:lnTo>
                  <a:pt x="5765800" y="9901196"/>
                </a:lnTo>
                <a:lnTo>
                  <a:pt x="2881630" y="8913136"/>
                </a:lnTo>
                <a:lnTo>
                  <a:pt x="0" y="9901196"/>
                </a:lnTo>
                <a:lnTo>
                  <a:pt x="3810" y="7136338"/>
                </a:lnTo>
                <a:lnTo>
                  <a:pt x="8890" y="1289849"/>
                </a:lnTo>
                <a:lnTo>
                  <a:pt x="1016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97ABBC"/>
          </a:solidFill>
          <a:ln>
            <a:noFill/>
          </a:ln>
        </p:spPr>
      </p:sp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3778" y="2473540"/>
            <a:ext cx="1640901" cy="164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3082" y="2473540"/>
            <a:ext cx="1779582" cy="177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b="44499" l="2545" r="65566" t="16991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46452" y="2595325"/>
            <a:ext cx="1661952" cy="1657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13120653" y="287338"/>
            <a:ext cx="14066425" cy="157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Our Value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 rot="-5400000">
            <a:off x="-1993973" y="4806922"/>
            <a:ext cx="61764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81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Affordability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32" name="Google Shape;132;p5"/>
          <p:cNvSpPr txBox="1"/>
          <p:nvPr/>
        </p:nvSpPr>
        <p:spPr>
          <a:xfrm rot="-5400000">
            <a:off x="3693163" y="4806923"/>
            <a:ext cx="61764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10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Efficiency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33" name="Google Shape;133;p5"/>
          <p:cNvSpPr txBox="1"/>
          <p:nvPr/>
        </p:nvSpPr>
        <p:spPr>
          <a:xfrm rot="-5400000">
            <a:off x="9777374" y="4806985"/>
            <a:ext cx="61764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81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Scalability</a:t>
            </a:r>
            <a:endParaRPr>
              <a:solidFill>
                <a:srgbClr val="8DABC8"/>
              </a:solidFill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2412281" y="4299750"/>
            <a:ext cx="50607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Cheaper </a:t>
            </a:r>
            <a:endParaRPr b="0" i="0" sz="3500" u="none" cap="none" strike="noStrike">
              <a:solidFill>
                <a:srgbClr val="1E304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       </a:t>
            </a: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Materials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7949669" y="4376496"/>
            <a:ext cx="31137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Honeycomb System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2412281" y="5592007"/>
            <a:ext cx="33939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De-Alloyed Platinum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2412281" y="6884258"/>
            <a:ext cx="3574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Regenerative Technology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13971376" y="4376496"/>
            <a:ext cx="3288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Less Bulky Technology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7949676" y="5631182"/>
            <a:ext cx="3288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Efficient</a:t>
            </a: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 Fuel production</a:t>
            </a:r>
            <a:endParaRPr sz="3500">
              <a:solidFill>
                <a:srgbClr val="1E304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7949688" y="6885857"/>
            <a:ext cx="3288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Immobilized</a:t>
            </a: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 Enzymes</a:t>
            </a:r>
            <a:endParaRPr sz="3500">
              <a:solidFill>
                <a:srgbClr val="1E304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3933426" y="5592007"/>
            <a:ext cx="3288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Curated for Space</a:t>
            </a:r>
            <a:endParaRPr sz="3500">
              <a:solidFill>
                <a:srgbClr val="1E304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3971363" y="6807507"/>
            <a:ext cx="328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E3048"/>
              </a:buClr>
              <a:buSzPts val="3500"/>
              <a:buFont typeface="Arial"/>
              <a:buChar char="•"/>
            </a:pPr>
            <a:r>
              <a:rPr lang="en-US" sz="3500">
                <a:solidFill>
                  <a:srgbClr val="1E3048"/>
                </a:solidFill>
                <a:latin typeface="Oswald"/>
                <a:ea typeface="Oswald"/>
                <a:cs typeface="Oswald"/>
                <a:sym typeface="Oswald"/>
              </a:rPr>
              <a:t>Space Tourism</a:t>
            </a:r>
            <a:endParaRPr sz="3500">
              <a:solidFill>
                <a:srgbClr val="1E304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251a8e6f2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10549120" y="7046991"/>
            <a:ext cx="13420360" cy="442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251a8e6f2c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8989459">
            <a:off x="-2651458" y="-3909561"/>
            <a:ext cx="15346502" cy="55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251a8e6f2c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28">
            <a:off x="17676927" y="9764053"/>
            <a:ext cx="120323" cy="12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251a8e6f2c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27">
            <a:off x="17600284" y="9691807"/>
            <a:ext cx="115471" cy="11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251a8e6f2c_0_8"/>
          <p:cNvPicPr preferRelativeResize="0"/>
          <p:nvPr/>
        </p:nvPicPr>
        <p:blipFill rotWithShape="1">
          <a:blip r:embed="rId6">
            <a:alphaModFix/>
          </a:blip>
          <a:srcRect b="44498" l="2544" r="65566" t="16990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251a8e6f2c_0_8"/>
          <p:cNvSpPr txBox="1"/>
          <p:nvPr/>
        </p:nvSpPr>
        <p:spPr>
          <a:xfrm>
            <a:off x="5420898" y="287375"/>
            <a:ext cx="1261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Internal Design </a:t>
            </a:r>
            <a:endParaRPr/>
          </a:p>
        </p:txBody>
      </p:sp>
      <p:pic>
        <p:nvPicPr>
          <p:cNvPr id="153" name="Google Shape;153;g1251a8e6f2c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500" y="2456368"/>
            <a:ext cx="12616799" cy="62280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251a8e6f2c_0_8"/>
          <p:cNvSpPr txBox="1"/>
          <p:nvPr/>
        </p:nvSpPr>
        <p:spPr>
          <a:xfrm>
            <a:off x="4360600" y="9160200"/>
            <a:ext cx="98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Animation extracted from Intelli</a:t>
            </a:r>
            <a:r>
              <a:rPr lang="en-US" sz="3000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gent Energy Technology</a:t>
            </a:r>
            <a:endParaRPr sz="3000">
              <a:solidFill>
                <a:srgbClr val="8DABC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10549120" y="7046991"/>
            <a:ext cx="13420360" cy="442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8989459">
            <a:off x="-2651458" y="-3909560"/>
            <a:ext cx="15346502" cy="55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19">
            <a:off x="17676927" y="9764053"/>
            <a:ext cx="120323" cy="12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19">
            <a:off x="17600284" y="9691807"/>
            <a:ext cx="115471" cy="11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6">
            <a:alphaModFix/>
          </a:blip>
          <a:srcRect b="44499" l="2545" r="65566" t="16991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4672347" y="287375"/>
            <a:ext cx="1336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Internal Design 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525" y="2246075"/>
            <a:ext cx="8485527" cy="67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4425" y="2169875"/>
            <a:ext cx="8485526" cy="67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02976">
            <a:off x="-2647582" y="5535193"/>
            <a:ext cx="12394995" cy="1267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11935409" y="270562"/>
            <a:ext cx="1406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Pricing Plan</a:t>
            </a:r>
            <a:endParaRPr/>
          </a:p>
        </p:txBody>
      </p:sp>
      <p:sp>
        <p:nvSpPr>
          <p:cNvPr id="173" name="Google Shape;173;p8"/>
          <p:cNvSpPr txBox="1"/>
          <p:nvPr/>
        </p:nvSpPr>
        <p:spPr>
          <a:xfrm>
            <a:off x="523291" y="5059863"/>
            <a:ext cx="53562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81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Cost Per Aircraft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6392060" y="2626884"/>
            <a:ext cx="43638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75" u="none" cap="none" strike="noStrike">
                <a:solidFill>
                  <a:srgbClr val="3D85C6"/>
                </a:solidFill>
                <a:latin typeface="Oswald"/>
                <a:ea typeface="Oswald"/>
                <a:cs typeface="Oswald"/>
                <a:sym typeface="Oswald"/>
              </a:rPr>
              <a:t>$5200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6598361" y="5060580"/>
            <a:ext cx="39513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85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Cost Per Kg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0" y="2626884"/>
            <a:ext cx="64029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75" u="none" cap="none" strike="noStrik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$15600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9219">
            <a:off x="17600284" y="9691807"/>
            <a:ext cx="115471" cy="11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5">
            <a:alphaModFix/>
          </a:blip>
          <a:srcRect b="44499" l="2545" r="65566" t="16991"/>
          <a:stretch/>
        </p:blipFill>
        <p:spPr>
          <a:xfrm>
            <a:off x="17259300" y="9354135"/>
            <a:ext cx="733380" cy="66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10926341" y="2626884"/>
            <a:ext cx="77793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175" u="none" cap="none" strike="noStrike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$473,280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11726826" y="5060575"/>
            <a:ext cx="64029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85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Savings Per Launch</a:t>
            </a: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02976">
            <a:off x="-247635" y="-10516120"/>
            <a:ext cx="12394995" cy="1267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60402">
            <a:off x="-2639363" y="-7443332"/>
            <a:ext cx="14506721" cy="52687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1891775" y="3285097"/>
            <a:ext cx="3903628" cy="3921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F77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7362427" y="3428997"/>
            <a:ext cx="3903628" cy="3921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6A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059" y="2731004"/>
            <a:ext cx="5029317" cy="502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12569638" y="3427612"/>
            <a:ext cx="3903628" cy="3921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7AB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19">
            <a:off x="17676927" y="9764053"/>
            <a:ext cx="120323" cy="12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9219">
            <a:off x="17600284" y="9691807"/>
            <a:ext cx="115471" cy="11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6">
            <a:alphaModFix/>
          </a:blip>
          <a:srcRect b="44499" l="2545" r="65566" t="16991"/>
          <a:stretch/>
        </p:blipFill>
        <p:spPr>
          <a:xfrm>
            <a:off x="17304354" y="9426148"/>
            <a:ext cx="733380" cy="66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3689" y="3883574"/>
            <a:ext cx="2779776" cy="272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76264" y="4044363"/>
            <a:ext cx="2690402" cy="26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9582451" y="431046"/>
            <a:ext cx="988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Funding Sources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1559399" y="7455530"/>
            <a:ext cx="4568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Air Force Research </a:t>
            </a:r>
            <a:endParaRPr b="1" sz="4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Laboratory</a:t>
            </a:r>
            <a:endParaRPr b="1" sz="4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7192202" y="7597776"/>
            <a:ext cx="4244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Angel Investors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12255142" y="7597773"/>
            <a:ext cx="4535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NASA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700000">
            <a:off x="-4385051" y="-601000"/>
            <a:ext cx="13420360" cy="442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178329">
            <a:off x="-690596" y="-9832461"/>
            <a:ext cx="12394995" cy="1267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32" y="3545846"/>
            <a:ext cx="1391034" cy="128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 txBox="1"/>
          <p:nvPr/>
        </p:nvSpPr>
        <p:spPr>
          <a:xfrm>
            <a:off x="7840881" y="287338"/>
            <a:ext cx="12921176" cy="157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0F77C2"/>
                </a:solidFill>
                <a:latin typeface="Oswald"/>
                <a:ea typeface="Oswald"/>
                <a:cs typeface="Oswald"/>
                <a:sym typeface="Oswald"/>
              </a:rPr>
              <a:t>Marketing Plan</a:t>
            </a:r>
            <a:endParaRPr/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032" y="5286192"/>
            <a:ext cx="1391034" cy="128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032" y="7006378"/>
            <a:ext cx="1391034" cy="128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1082125" y="3782700"/>
            <a:ext cx="17568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84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Establish Market Ethos Through Research Publication</a:t>
            </a:r>
            <a:endParaRPr b="1" sz="700">
              <a:solidFill>
                <a:srgbClr val="8DABC8"/>
              </a:solidFill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1317698" y="5505963"/>
            <a:ext cx="76875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5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Sell Excess Materials</a:t>
            </a:r>
            <a:endParaRPr b="1" sz="5350">
              <a:solidFill>
                <a:srgbClr val="8DABC8"/>
              </a:solidFill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178329">
            <a:off x="-1750303" y="8129408"/>
            <a:ext cx="12394995" cy="1267868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/>
          <p:nvPr/>
        </p:nvSpPr>
        <p:spPr>
          <a:xfrm>
            <a:off x="1082124" y="7244325"/>
            <a:ext cx="93621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50" u="none" cap="none" strike="noStrike">
                <a:solidFill>
                  <a:srgbClr val="8DABC8"/>
                </a:solidFill>
                <a:latin typeface="Oswald"/>
                <a:ea typeface="Oswald"/>
                <a:cs typeface="Oswald"/>
                <a:sym typeface="Oswald"/>
              </a:rPr>
              <a:t>Price Match Competitors</a:t>
            </a:r>
            <a:endParaRPr b="1" sz="5350">
              <a:solidFill>
                <a:srgbClr val="8DABC8"/>
              </a:solidFill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7">
            <a:alphaModFix/>
          </a:blip>
          <a:srcRect b="44499" l="2545" r="65566" t="16991"/>
          <a:stretch/>
        </p:blipFill>
        <p:spPr>
          <a:xfrm>
            <a:off x="17259300" y="9452457"/>
            <a:ext cx="733380" cy="664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B5E75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